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7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5163-DA64-4849-B39E-82F2B996BDAD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82D0A-815A-4EC6-A825-D64B2E11C8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35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82D0A-815A-4EC6-A825-D64B2E11C85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6858000" cy="9144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267868" y="5524507"/>
            <a:ext cx="4768511" cy="95251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14290" y="3333741"/>
            <a:ext cx="4822065" cy="2017184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225023" y="5753104"/>
            <a:ext cx="4800600" cy="1581165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41B9-3B98-4F16-ADFC-EAE74CE6D0BF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B6D-068D-4593-A87B-183D835B9B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41B9-3B98-4F16-ADFC-EAE74CE6D0BF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B6D-068D-4593-A87B-183D835B9B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090" y="366186"/>
            <a:ext cx="1318010" cy="780203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800612" cy="780203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41B9-3B98-4F16-ADFC-EAE74CE6D0BF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B6D-068D-4593-A87B-183D835B9B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41B9-3B98-4F16-ADFC-EAE74CE6D0BF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B6D-068D-4593-A87B-183D835B9B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6858000" cy="9144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4198" y="0"/>
            <a:ext cx="6858000" cy="914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761" y="6286512"/>
            <a:ext cx="5829300" cy="10477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2571736"/>
            <a:ext cx="5829300" cy="3589883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41B9-3B98-4F16-ADFC-EAE74CE6D0BF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B6D-068D-4593-A87B-183D835B9B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535761" y="6191261"/>
            <a:ext cx="5840057" cy="95251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41B9-3B98-4F16-ADFC-EAE74CE6D0BF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B6D-068D-4593-A87B-183D835B9B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41B9-3B98-4F16-ADFC-EAE74CE6D0BF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B6D-068D-4593-A87B-183D835B9B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5026" y="380971"/>
            <a:ext cx="5765025" cy="1047757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41B9-3B98-4F16-ADFC-EAE74CE6D0BF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B6D-068D-4593-A87B-183D835B9B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41B9-3B98-4F16-ADFC-EAE74CE6D0BF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B6D-068D-4593-A87B-183D835B9B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41B9-3B98-4F16-ADFC-EAE74CE6D0BF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B6D-068D-4593-A87B-183D835B9B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08629" y="6477013"/>
            <a:ext cx="2299098" cy="755651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93017" y="952475"/>
            <a:ext cx="4114800" cy="54864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14596" y="7239019"/>
            <a:ext cx="2293131" cy="8445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141B9-3B98-4F16-ADFC-EAE74CE6D0BF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85B6D-068D-4593-A87B-183D835B9B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24" y="0"/>
            <a:ext cx="6804446" cy="9144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00233"/>
            <a:ext cx="6172200" cy="603461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1141B9-3B98-4F16-ADFC-EAE74CE6D0BF}" type="datetimeFigureOut">
              <a:rPr kumimoji="1" lang="ja-JP" altLang="en-US" smtClean="0"/>
              <a:pPr/>
              <a:t>2012/11/1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785B6D-068D-4593-A87B-183D835B9B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632" y="323528"/>
            <a:ext cx="6669360" cy="435287"/>
          </a:xfrm>
        </p:spPr>
        <p:txBody>
          <a:bodyPr>
            <a:noAutofit/>
          </a:bodyPr>
          <a:lstStyle/>
          <a:p>
            <a:r>
              <a:rPr lang="ja-JP" altLang="en-US" sz="2800" dirty="0" smtClean="0">
                <a:solidFill>
                  <a:srgbClr val="0000FF"/>
                </a:solidFill>
                <a:latin typeface="HGS明朝E" pitchFamily="18" charset="-128"/>
                <a:ea typeface="HGS明朝E" pitchFamily="18" charset="-128"/>
              </a:rPr>
              <a:t>第２回「ビジネス＆知的財産」スクール</a:t>
            </a:r>
            <a:endParaRPr kumimoji="1" lang="ja-JP" altLang="en-US" sz="2800" dirty="0">
              <a:solidFill>
                <a:srgbClr val="0000FF"/>
              </a:solidFill>
              <a:latin typeface="HGS明朝E" pitchFamily="18" charset="-128"/>
              <a:ea typeface="HGS明朝E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8640" y="971600"/>
            <a:ext cx="6480720" cy="1656184"/>
          </a:xfrm>
        </p:spPr>
        <p:txBody>
          <a:bodyPr>
            <a:normAutofit/>
          </a:bodyPr>
          <a:lstStyle/>
          <a:p>
            <a:pPr algn="l"/>
            <a:r>
              <a:rPr lang="ja-JP" altLang="en-US" sz="1400" dirty="0" smtClean="0">
                <a:solidFill>
                  <a:srgbClr val="0000FF"/>
                </a:solidFill>
                <a:latin typeface="HGS明朝E" pitchFamily="18" charset="-128"/>
                <a:ea typeface="HGS明朝E" pitchFamily="18" charset="-128"/>
              </a:rPr>
              <a:t>昨年に引き続き、「ビジネス＆知的財産」スクールを開催します。</a:t>
            </a:r>
            <a:r>
              <a:rPr lang="ja-JP" altLang="ja-JP" sz="1400" dirty="0" smtClean="0">
                <a:solidFill>
                  <a:srgbClr val="0000FF"/>
                </a:solidFill>
                <a:latin typeface="HGS明朝E" pitchFamily="18" charset="-128"/>
                <a:ea typeface="HGS明朝E" pitchFamily="18" charset="-128"/>
              </a:rPr>
              <a:t>本スクール</a:t>
            </a:r>
            <a:r>
              <a:rPr lang="ja-JP" altLang="ja-JP" sz="1400" dirty="0">
                <a:solidFill>
                  <a:srgbClr val="0000FF"/>
                </a:solidFill>
                <a:latin typeface="HGS明朝E" pitchFamily="18" charset="-128"/>
                <a:ea typeface="HGS明朝E" pitchFamily="18" charset="-128"/>
              </a:rPr>
              <a:t>は企業への就活のみならず、将来企業へ就職した時に必ず役に立つ内容になっております。これから日本を元気に、企業を元気に、大学を元気に、そのためのイノベーション、その活用のためのマーケティング及びブランド、大学の</a:t>
            </a:r>
            <a:r>
              <a:rPr lang="ja-JP" altLang="ja-JP" sz="1400" dirty="0" smtClean="0">
                <a:solidFill>
                  <a:srgbClr val="0000FF"/>
                </a:solidFill>
                <a:latin typeface="HGS明朝E" pitchFamily="18" charset="-128"/>
                <a:ea typeface="HGS明朝E" pitchFamily="18" charset="-128"/>
              </a:rPr>
              <a:t>研究</a:t>
            </a:r>
            <a:r>
              <a:rPr lang="ja-JP" altLang="en-US" sz="1400" dirty="0" smtClean="0">
                <a:solidFill>
                  <a:srgbClr val="0000FF"/>
                </a:solidFill>
                <a:latin typeface="HGS明朝E" pitchFamily="18" charset="-128"/>
                <a:ea typeface="HGS明朝E" pitchFamily="18" charset="-128"/>
              </a:rPr>
              <a:t>に</a:t>
            </a:r>
            <a:r>
              <a:rPr lang="ja-JP" altLang="ja-JP" sz="1400" dirty="0" smtClean="0">
                <a:solidFill>
                  <a:srgbClr val="0000FF"/>
                </a:solidFill>
                <a:latin typeface="HGS明朝E" pitchFamily="18" charset="-128"/>
                <a:ea typeface="HGS明朝E" pitchFamily="18" charset="-128"/>
              </a:rPr>
              <a:t>基づく</a:t>
            </a:r>
            <a:r>
              <a:rPr lang="ja-JP" altLang="ja-JP" sz="1400" dirty="0">
                <a:solidFill>
                  <a:srgbClr val="0000FF"/>
                </a:solidFill>
                <a:latin typeface="HGS明朝E" pitchFamily="18" charset="-128"/>
                <a:ea typeface="HGS明朝E" pitchFamily="18" charset="-128"/>
              </a:rPr>
              <a:t>知的財産（特許など）の活用、</a:t>
            </a:r>
            <a:r>
              <a:rPr lang="ja-JP" altLang="ja-JP" sz="1400" dirty="0" smtClean="0">
                <a:solidFill>
                  <a:srgbClr val="0000FF"/>
                </a:solidFill>
                <a:latin typeface="HGS明朝E" pitchFamily="18" charset="-128"/>
                <a:ea typeface="HGS明朝E" pitchFamily="18" charset="-128"/>
              </a:rPr>
              <a:t>その出口</a:t>
            </a:r>
            <a:r>
              <a:rPr lang="ja-JP" altLang="ja-JP" sz="1400" dirty="0">
                <a:solidFill>
                  <a:srgbClr val="0000FF"/>
                </a:solidFill>
                <a:latin typeface="HGS明朝E" pitchFamily="18" charset="-128"/>
                <a:ea typeface="HGS明朝E" pitchFamily="18" charset="-128"/>
              </a:rPr>
              <a:t>の一つである起業について学びます。このスクールは学生・院生を対象としますが、教職員及び一般の方々の参加も歓迎致します。</a:t>
            </a:r>
          </a:p>
          <a:p>
            <a:pPr algn="l"/>
            <a:endParaRPr kumimoji="1" lang="ja-JP" altLang="en-US" sz="1400" dirty="0">
              <a:solidFill>
                <a:srgbClr val="0000FF"/>
              </a:solidFill>
              <a:latin typeface="HGS明朝E" pitchFamily="18" charset="-128"/>
              <a:ea typeface="HGS明朝E" pitchFamily="18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-27384" y="3419872"/>
            <a:ext cx="7056784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第１回講義　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１１月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１５日（木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）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１８：００～１９：３０</a:t>
            </a:r>
            <a:endParaRPr lang="en-US" altLang="ja-JP" sz="1200" dirty="0" smtClean="0">
              <a:latin typeface="HGS明朝E" pitchFamily="18" charset="-128"/>
              <a:ea typeface="HGS明朝E" pitchFamily="18" charset="-128"/>
            </a:endParaRPr>
          </a:p>
          <a:p>
            <a:r>
              <a:rPr lang="ja-JP" altLang="en-US" sz="1200" dirty="0">
                <a:latin typeface="HGS明朝E" pitchFamily="18" charset="-128"/>
                <a:ea typeface="HGS明朝E" pitchFamily="18" charset="-128"/>
              </a:rPr>
              <a:t>　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　　　　　「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イノベーション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と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は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」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長崎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大学産学官連携戦略本部人材育成部門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教授</a:t>
            </a:r>
            <a:r>
              <a:rPr lang="ja-JP" altLang="en-US" sz="1200" dirty="0">
                <a:latin typeface="HGS明朝E" pitchFamily="18" charset="-128"/>
                <a:ea typeface="HGS明朝E" pitchFamily="18" charset="-128"/>
              </a:rPr>
              <a:t>　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嶋野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武志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　</a:t>
            </a:r>
            <a:endParaRPr lang="ja-JP" altLang="ja-JP" sz="1200" dirty="0">
              <a:latin typeface="HGS明朝E" pitchFamily="18" charset="-128"/>
              <a:ea typeface="HGS明朝E" pitchFamily="18" charset="-128"/>
            </a:endParaRPr>
          </a:p>
          <a:p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第２回講義　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１２月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１３日（木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）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１８：００～１９：３０</a:t>
            </a:r>
            <a:endParaRPr lang="en-US" altLang="ja-JP" sz="1200" dirty="0" smtClean="0">
              <a:latin typeface="HGS明朝E" pitchFamily="18" charset="-128"/>
              <a:ea typeface="HGS明朝E" pitchFamily="18" charset="-128"/>
            </a:endParaRPr>
          </a:p>
          <a:p>
            <a:r>
              <a:rPr lang="ja-JP" altLang="en-US" sz="1200" dirty="0">
                <a:latin typeface="HGS明朝E" pitchFamily="18" charset="-128"/>
                <a:ea typeface="HGS明朝E" pitchFamily="18" charset="-128"/>
              </a:rPr>
              <a:t>　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　　　　　　「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知的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財産の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活用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」長崎大学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産学官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連携戦略本部知的財産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部門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長　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坂田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智昭</a:t>
            </a:r>
          </a:p>
          <a:p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第３回講義　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１月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１７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日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（木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）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１８：００～１９：３０</a:t>
            </a:r>
            <a:endParaRPr lang="en-US" altLang="ja-JP" sz="1200" dirty="0" smtClean="0">
              <a:latin typeface="HGS明朝E" pitchFamily="18" charset="-128"/>
              <a:ea typeface="HGS明朝E" pitchFamily="18" charset="-128"/>
            </a:endParaRPr>
          </a:p>
          <a:p>
            <a:r>
              <a:rPr lang="ja-JP" altLang="en-US" sz="1200" dirty="0">
                <a:latin typeface="HGS明朝E" pitchFamily="18" charset="-128"/>
                <a:ea typeface="HGS明朝E" pitchFamily="18" charset="-128"/>
              </a:rPr>
              <a:t>　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　　　　　　「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マーケティング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、ブランドと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は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」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長崎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大学産学官連携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戦略本部人材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育成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部門教授</a:t>
            </a:r>
            <a:endParaRPr lang="en-US" altLang="ja-JP" sz="1200" dirty="0" smtClean="0">
              <a:latin typeface="HGS明朝E" pitchFamily="18" charset="-128"/>
              <a:ea typeface="HGS明朝E" pitchFamily="18" charset="-128"/>
            </a:endParaRPr>
          </a:p>
          <a:p>
            <a:r>
              <a:rPr lang="ja-JP" altLang="en-US" sz="1200" dirty="0">
                <a:latin typeface="HGS明朝E" pitchFamily="18" charset="-128"/>
                <a:ea typeface="HGS明朝E" pitchFamily="18" charset="-128"/>
              </a:rPr>
              <a:t>　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　　　　　　　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嶋野武志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 </a:t>
            </a:r>
            <a:endParaRPr lang="ja-JP" altLang="ja-JP" sz="1200" dirty="0">
              <a:latin typeface="HGS明朝E" pitchFamily="18" charset="-128"/>
              <a:ea typeface="HGS明朝E" pitchFamily="18" charset="-128"/>
            </a:endParaRPr>
          </a:p>
          <a:p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第４回講義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　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１月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（日程調整中）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　起業シンポジウム</a:t>
            </a:r>
            <a:r>
              <a:rPr lang="en-US" altLang="ja-JP" sz="1200" dirty="0">
                <a:latin typeface="HGS明朝E" pitchFamily="18" charset="-128"/>
                <a:ea typeface="HGS明朝E" pitchFamily="18" charset="-128"/>
              </a:rPr>
              <a:t>in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長崎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大学</a:t>
            </a:r>
            <a:endParaRPr lang="en-US" altLang="ja-JP" sz="1200" dirty="0" smtClean="0">
              <a:latin typeface="HGS明朝E" pitchFamily="18" charset="-128"/>
              <a:ea typeface="HGS明朝E" pitchFamily="18" charset="-128"/>
            </a:endParaRPr>
          </a:p>
          <a:p>
            <a:r>
              <a:rPr lang="ja-JP" altLang="en-US" sz="1200" dirty="0">
                <a:latin typeface="HGS明朝E" pitchFamily="18" charset="-128"/>
                <a:ea typeface="HGS明朝E" pitchFamily="18" charset="-128"/>
              </a:rPr>
              <a:t>　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　　　　　　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「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長崎大学における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バイオベンチャー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起業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の軌跡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と未来」</a:t>
            </a:r>
          </a:p>
          <a:p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第５回講義　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２月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２１日（木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）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１８：００～１９：３０　</a:t>
            </a:r>
            <a:endParaRPr lang="en-US" altLang="ja-JP" sz="1200" dirty="0" smtClean="0">
              <a:latin typeface="HGS明朝E" pitchFamily="18" charset="-128"/>
              <a:ea typeface="HGS明朝E" pitchFamily="18" charset="-128"/>
            </a:endParaRPr>
          </a:p>
          <a:p>
            <a:r>
              <a:rPr lang="ja-JP" altLang="en-US" sz="1200" dirty="0">
                <a:latin typeface="HGS明朝E" pitchFamily="18" charset="-128"/>
                <a:ea typeface="HGS明朝E" pitchFamily="18" charset="-128"/>
              </a:rPr>
              <a:t>　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　　　　　　「ベン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チャー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と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起業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」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長崎</a:t>
            </a:r>
            <a:r>
              <a:rPr lang="ja-JP" altLang="ja-JP" sz="1200" dirty="0">
                <a:latin typeface="HGS明朝E" pitchFamily="18" charset="-128"/>
                <a:ea typeface="HGS明朝E" pitchFamily="18" charset="-128"/>
              </a:rPr>
              <a:t>大学産学官連携戦略本部人材育成部門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教授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　</a:t>
            </a:r>
            <a:r>
              <a:rPr lang="ja-JP" altLang="ja-JP" sz="1200" dirty="0" smtClean="0">
                <a:latin typeface="HGS明朝E" pitchFamily="18" charset="-128"/>
                <a:ea typeface="HGS明朝E" pitchFamily="18" charset="-128"/>
              </a:rPr>
              <a:t>嶋野武志</a:t>
            </a:r>
            <a:endParaRPr lang="ja-JP" altLang="ja-JP" sz="1200" dirty="0">
              <a:latin typeface="HGS明朝E" pitchFamily="18" charset="-128"/>
              <a:ea typeface="HGS明朝E" pitchFamily="18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明朝E" pitchFamily="18" charset="-128"/>
              <a:ea typeface="HGS明朝E" pitchFamily="18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88640" y="6804248"/>
            <a:ext cx="648072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ja-JP" altLang="ja-JP" sz="1400" dirty="0" smtClean="0">
                <a:latin typeface="+mj-ea"/>
                <a:ea typeface="+mj-ea"/>
              </a:rPr>
              <a:t>産学官</a:t>
            </a:r>
            <a:r>
              <a:rPr lang="ja-JP" altLang="ja-JP" sz="1400" dirty="0">
                <a:latin typeface="+mj-ea"/>
                <a:ea typeface="+mj-ea"/>
              </a:rPr>
              <a:t>連携戦略本部・人材育成部門＆知的財産</a:t>
            </a:r>
            <a:r>
              <a:rPr lang="ja-JP" altLang="ja-JP" sz="1400" dirty="0" smtClean="0">
                <a:latin typeface="+mj-ea"/>
                <a:ea typeface="+mj-ea"/>
              </a:rPr>
              <a:t>部門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ja-JP" altLang="ja-JP" sz="1400" dirty="0" smtClean="0">
                <a:latin typeface="+mj-ea"/>
                <a:ea typeface="+mj-ea"/>
              </a:rPr>
              <a:t>先端</a:t>
            </a:r>
            <a:r>
              <a:rPr lang="ja-JP" altLang="ja-JP" sz="1400" dirty="0">
                <a:latin typeface="+mj-ea"/>
                <a:ea typeface="+mj-ea"/>
              </a:rPr>
              <a:t>創薬イノベーションセンター、研究推進</a:t>
            </a:r>
            <a:r>
              <a:rPr lang="ja-JP" altLang="ja-JP" sz="1400" dirty="0" smtClean="0">
                <a:latin typeface="+mj-ea"/>
                <a:ea typeface="+mj-ea"/>
              </a:rPr>
              <a:t>戦略室</a:t>
            </a:r>
            <a:endParaRPr kumimoji="1" lang="ja-JP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5" name="フローチャート : 代替処理 14"/>
          <p:cNvSpPr/>
          <p:nvPr/>
        </p:nvSpPr>
        <p:spPr>
          <a:xfrm>
            <a:off x="116632" y="3059832"/>
            <a:ext cx="1080120" cy="3600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講義内容</a:t>
            </a:r>
            <a:endParaRPr kumimoji="1" lang="ja-JP" altLang="en-US" sz="1400" dirty="0"/>
          </a:p>
        </p:txBody>
      </p:sp>
      <p:sp>
        <p:nvSpPr>
          <p:cNvPr id="16" name="フローチャート : 代替処理 15"/>
          <p:cNvSpPr/>
          <p:nvPr/>
        </p:nvSpPr>
        <p:spPr>
          <a:xfrm>
            <a:off x="116632" y="6444208"/>
            <a:ext cx="1080120" cy="3600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主催</a:t>
            </a:r>
            <a:endParaRPr kumimoji="1" lang="ja-JP" altLang="en-US" sz="1400" dirty="0"/>
          </a:p>
        </p:txBody>
      </p:sp>
      <p:sp>
        <p:nvSpPr>
          <p:cNvPr id="17" name="フローチャート : 代替処理 16"/>
          <p:cNvSpPr/>
          <p:nvPr/>
        </p:nvSpPr>
        <p:spPr>
          <a:xfrm>
            <a:off x="116632" y="5632375"/>
            <a:ext cx="1080120" cy="3600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会場</a:t>
            </a:r>
            <a:endParaRPr kumimoji="1" lang="ja-JP" altLang="en-US" sz="1400" dirty="0"/>
          </a:p>
        </p:txBody>
      </p:sp>
      <p:sp>
        <p:nvSpPr>
          <p:cNvPr id="18" name="フローチャート : 代替処理 17"/>
          <p:cNvSpPr/>
          <p:nvPr/>
        </p:nvSpPr>
        <p:spPr>
          <a:xfrm>
            <a:off x="116632" y="7308304"/>
            <a:ext cx="1080120" cy="3600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申し込み</a:t>
            </a:r>
            <a:endParaRPr kumimoji="1" lang="ja-JP" altLang="en-US" sz="1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0648" y="6064423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明朝E" pitchFamily="18" charset="-128"/>
                <a:ea typeface="HGS明朝E" pitchFamily="18" charset="-128"/>
              </a:rPr>
              <a:t>長崎大学　産学官連携戦略本部２階　研修室</a:t>
            </a:r>
            <a:endParaRPr kumimoji="1" lang="ja-JP" altLang="en-US" sz="1400" dirty="0">
              <a:latin typeface="HGS明朝E" pitchFamily="18" charset="-128"/>
              <a:ea typeface="HGS明朝E" pitchFamily="18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44624" y="7740352"/>
            <a:ext cx="6712439" cy="7920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" y="7812126"/>
            <a:ext cx="6830615" cy="646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latin typeface="HGS明朝E" pitchFamily="18" charset="-128"/>
                <a:ea typeface="HGS明朝E" pitchFamily="18" charset="-128"/>
              </a:rPr>
              <a:t>申込は、参加者氏名、所属、連絡再（電話番号＆メールアドレス）を記入の上、</a:t>
            </a:r>
            <a:endParaRPr kumimoji="1" lang="en-US" altLang="ja-JP" sz="1200" dirty="0" smtClean="0">
              <a:latin typeface="HGS明朝E" pitchFamily="18" charset="-128"/>
              <a:ea typeface="HGS明朝E" pitchFamily="18" charset="-128"/>
            </a:endParaRPr>
          </a:p>
          <a:p>
            <a:pPr algn="ctr"/>
            <a:r>
              <a:rPr kumimoji="1" lang="ja-JP" altLang="en-US" sz="1200" dirty="0" smtClean="0">
                <a:latin typeface="HGS明朝E" pitchFamily="18" charset="-128"/>
                <a:ea typeface="HGS明朝E" pitchFamily="18" charset="-128"/>
              </a:rPr>
              <a:t>メール又は</a:t>
            </a:r>
            <a:r>
              <a:rPr kumimoji="1" lang="en-US" altLang="ja-JP" sz="1200" dirty="0" smtClean="0">
                <a:latin typeface="HGS明朝E" pitchFamily="18" charset="-128"/>
                <a:ea typeface="HGS明朝E" pitchFamily="18" charset="-128"/>
              </a:rPr>
              <a:t>Fax</a:t>
            </a:r>
            <a:r>
              <a:rPr kumimoji="1" lang="ja-JP" altLang="en-US" sz="1200" dirty="0" smtClean="0">
                <a:latin typeface="HGS明朝E" pitchFamily="18" charset="-128"/>
                <a:ea typeface="HGS明朝E" pitchFamily="18" charset="-128"/>
              </a:rPr>
              <a:t>でお願いします。</a:t>
            </a:r>
            <a:endParaRPr kumimoji="1" lang="en-US" altLang="ja-JP" sz="1200" dirty="0" smtClean="0">
              <a:latin typeface="HGS明朝E" pitchFamily="18" charset="-128"/>
              <a:ea typeface="HGS明朝E" pitchFamily="18" charset="-128"/>
            </a:endParaRPr>
          </a:p>
          <a:p>
            <a:pPr algn="ctr"/>
            <a:r>
              <a:rPr kumimoji="1" lang="ja-JP" altLang="en-US" sz="1200" dirty="0" smtClean="0">
                <a:latin typeface="HGS明朝E" pitchFamily="18" charset="-128"/>
                <a:ea typeface="HGS明朝E" pitchFamily="18" charset="-128"/>
              </a:rPr>
              <a:t>メールアドレス：</a:t>
            </a:r>
            <a:r>
              <a:rPr kumimoji="1" lang="en-US" altLang="ja-JP" sz="1200" dirty="0" smtClean="0">
                <a:latin typeface="HGS明朝E" pitchFamily="18" charset="-128"/>
                <a:ea typeface="HGS明朝E" pitchFamily="18" charset="-128"/>
              </a:rPr>
              <a:t>terume61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＠</a:t>
            </a:r>
            <a:r>
              <a:rPr lang="en-US" altLang="ja-JP" sz="1200" dirty="0" smtClean="0">
                <a:latin typeface="HGS明朝E" pitchFamily="18" charset="-128"/>
                <a:ea typeface="HGS明朝E" pitchFamily="18" charset="-128"/>
              </a:rPr>
              <a:t>nagasaki-u.ac.jp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</a:rPr>
              <a:t>　</a:t>
            </a:r>
            <a:r>
              <a:rPr lang="en-US" altLang="ja-JP" sz="1200" dirty="0" smtClean="0">
                <a:latin typeface="HGS明朝E" pitchFamily="18" charset="-128"/>
                <a:ea typeface="HGS明朝E" pitchFamily="18" charset="-128"/>
              </a:rPr>
              <a:t>Fax:095-819-2189</a:t>
            </a:r>
            <a:endParaRPr kumimoji="1" lang="ja-JP" altLang="en-US" sz="1200" dirty="0">
              <a:latin typeface="HGS明朝E" pitchFamily="18" charset="-128"/>
              <a:ea typeface="HGS明朝E" pitchFamily="18" charset="-128"/>
            </a:endParaRPr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188640" y="8532440"/>
            <a:ext cx="6480720" cy="504056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S明朝E" pitchFamily="18" charset="-128"/>
                <a:ea typeface="HGS明朝E" pitchFamily="18" charset="-128"/>
                <a:cs typeface="+mj-cs"/>
              </a:rPr>
              <a:t>問い合わせ先：長崎大学・先端創薬イノベーションセンター・創薬支援室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明朝E" pitchFamily="18" charset="-128"/>
              <a:ea typeface="HGS明朝E" pitchFamily="18" charset="-128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S明朝E" pitchFamily="18" charset="-128"/>
                <a:ea typeface="HGS明朝E" pitchFamily="18" charset="-128"/>
                <a:cs typeface="+mj-cs"/>
              </a:rPr>
              <a:t>　　　　　　　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S明朝E" pitchFamily="18" charset="-128"/>
                <a:ea typeface="HGS明朝E" pitchFamily="18" charset="-128"/>
                <a:cs typeface="+mj-cs"/>
              </a:rPr>
              <a:t>Tel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S明朝E" pitchFamily="18" charset="-128"/>
                <a:ea typeface="HGS明朝E" pitchFamily="18" charset="-128"/>
                <a:cs typeface="+mj-cs"/>
              </a:rPr>
              <a:t>：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S明朝E" pitchFamily="18" charset="-128"/>
                <a:ea typeface="HGS明朝E" pitchFamily="18" charset="-128"/>
                <a:cs typeface="+mj-cs"/>
              </a:rPr>
              <a:t>095-819-2230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S明朝E" pitchFamily="18" charset="-128"/>
                <a:ea typeface="HGS明朝E" pitchFamily="18" charset="-128"/>
                <a:cs typeface="+mj-cs"/>
              </a:rPr>
              <a:t> （担当：</a:t>
            </a:r>
            <a:r>
              <a:rPr lang="ja-JP" altLang="en-US" sz="1200" dirty="0" smtClean="0">
                <a:latin typeface="HGS明朝E" pitchFamily="18" charset="-128"/>
                <a:ea typeface="HGS明朝E" pitchFamily="18" charset="-128"/>
                <a:cs typeface="+mj-cs"/>
              </a:rPr>
              <a:t>笹島、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S明朝E" pitchFamily="18" charset="-128"/>
                <a:ea typeface="HGS明朝E" pitchFamily="18" charset="-128"/>
                <a:cs typeface="+mj-cs"/>
              </a:rPr>
              <a:t>梅津）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明朝E" pitchFamily="18" charset="-128"/>
              <a:ea typeface="HGS明朝E" pitchFamily="18" charset="-128"/>
              <a:cs typeface="+mj-cs"/>
            </a:endParaRPr>
          </a:p>
        </p:txBody>
      </p:sp>
      <p:sp>
        <p:nvSpPr>
          <p:cNvPr id="24" name="フローチャート : 代替処理 23"/>
          <p:cNvSpPr/>
          <p:nvPr/>
        </p:nvSpPr>
        <p:spPr>
          <a:xfrm>
            <a:off x="44624" y="179512"/>
            <a:ext cx="6741368" cy="648072"/>
          </a:xfrm>
          <a:prstGeom prst="flowChartAlternateProcess">
            <a:avLst/>
          </a:prstGeom>
          <a:noFill/>
          <a:ln w="412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Picture 2" descr="C:\Users\Owner\AppData\Local\Microsoft\Windows\Temporary Internet Files\Content.IE5\9VNNZDTE\MC90029572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3106" y="2339752"/>
            <a:ext cx="2000190" cy="1235038"/>
          </a:xfrm>
          <a:prstGeom prst="rect">
            <a:avLst/>
          </a:prstGeom>
          <a:noFill/>
        </p:spPr>
      </p:pic>
      <p:pic>
        <p:nvPicPr>
          <p:cNvPr id="3076" name="Picture 4" descr="C:\Users\Owner\AppData\Local\Microsoft\Windows\Temporary Internet Files\Content.IE5\BIFRC8TN\MP90043867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3960" y="5686770"/>
            <a:ext cx="1911384" cy="1909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184</TotalTime>
  <Words>203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雪藤</vt:lpstr>
      <vt:lpstr>第２回「ビジネス＆知的財産」スクール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産学官連携</cp:lastModifiedBy>
  <cp:revision>26</cp:revision>
  <dcterms:created xsi:type="dcterms:W3CDTF">2012-10-15T01:50:51Z</dcterms:created>
  <dcterms:modified xsi:type="dcterms:W3CDTF">2012-11-01T02:03:07Z</dcterms:modified>
</cp:coreProperties>
</file>